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94" r:id="rId2"/>
    <p:sldId id="295" r:id="rId3"/>
    <p:sldId id="301" r:id="rId4"/>
    <p:sldId id="324" r:id="rId5"/>
    <p:sldId id="304" r:id="rId6"/>
    <p:sldId id="308" r:id="rId7"/>
    <p:sldId id="323" r:id="rId8"/>
    <p:sldId id="309" r:id="rId9"/>
    <p:sldId id="312" r:id="rId10"/>
    <p:sldId id="311" r:id="rId11"/>
    <p:sldId id="316" r:id="rId12"/>
    <p:sldId id="310" r:id="rId13"/>
    <p:sldId id="317" r:id="rId14"/>
    <p:sldId id="322" r:id="rId15"/>
    <p:sldId id="320" r:id="rId16"/>
    <p:sldId id="321" r:id="rId17"/>
    <p:sldId id="326" r:id="rId18"/>
  </p:sldIdLst>
  <p:sldSz cx="9144000" cy="6858000" type="screen4x3"/>
  <p:notesSz cx="9144000" cy="6858000"/>
  <p:embeddedFontLst>
    <p:embeddedFont>
      <p:font typeface="Malgun Gothic" panose="020B0503020000020004" pitchFamily="50" charset="-127"/>
      <p:regular r:id="rId20"/>
      <p:bold r:id="rId21"/>
    </p:embeddedFont>
    <p:embeddedFont>
      <p:font typeface="Malgun Gothic" panose="020B0503020000020004" pitchFamily="50" charset="-127"/>
      <p:regular r:id="rId20"/>
      <p:bold r:id="rId21"/>
    </p:embeddedFont>
    <p:embeddedFont>
      <p:font typeface="배달의민족 주아" panose="0202060302010102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01"/>
            <p14:sldId id="324"/>
            <p14:sldId id="304"/>
            <p14:sldId id="308"/>
            <p14:sldId id="323"/>
            <p14:sldId id="309"/>
            <p14:sldId id="312"/>
            <p14:sldId id="311"/>
            <p14:sldId id="316"/>
            <p14:sldId id="310"/>
            <p14:sldId id="317"/>
            <p14:sldId id="322"/>
            <p14:sldId id="320"/>
            <p14:sldId id="321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870" autoAdjust="0"/>
  </p:normalViewPr>
  <p:slideViewPr>
    <p:cSldViewPr>
      <p:cViewPr varScale="1">
        <p:scale>
          <a:sx n="105" d="100"/>
          <a:sy n="105" d="100"/>
        </p:scale>
        <p:origin x="177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6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38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고가의 커피는 동북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구보다는 강남 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b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저가의 커피는 버스정류장이 위치한 곳에 입점하는 것이 유리함</a:t>
            </a:r>
            <a:r>
              <a:rPr lang="en-US" altLang="ko-KR" sz="12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창동 상계 도시재생활성화 계획 </a:t>
            </a: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2017.03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Foss4g2014 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 자료</a:t>
            </a: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sz="1200" u="none" spc="15" baseline="0" dirty="0"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559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8140" indent="-287020">
              <a:lnSpc>
                <a:spcPct val="100000"/>
              </a:lnSpc>
              <a:buFont typeface="Wingdings"/>
              <a:buChar char=""/>
              <a:tabLst>
                <a:tab pos="358775" algn="l"/>
              </a:tabLst>
            </a:pP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강남과 강북지역의 공동주택단지 생활환경 비교 평가 연구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vs </a:t>
            </a:r>
            <a:r>
              <a:rPr lang="ko-KR" altLang="en-US" sz="1200" b="1" spc="15" baseline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창동상계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도시계획보고서 자료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356870" indent="-285750">
              <a:buFontTx/>
              <a:buChar char="-"/>
              <a:tabLst>
                <a:tab pos="358775" algn="l"/>
              </a:tabLst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  <a:endParaRPr lang="en-US" altLang="ko-KR" sz="1200" b="1" spc="15" baseline="0" dirty="0">
              <a:solidFill>
                <a:schemeClr val="tx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ko-KR" altLang="en-US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indent="-285750" algn="l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200" b="1" u="none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유현준 교수님의 신문 사설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현대 카페가 가지는 의미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휴식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-&gt;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지역간의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차이가 있을까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 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-&gt; “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카페가 강남에는 고급화 전략 카페가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은 저가 전략 카페가 많을까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356870" indent="-2857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카톡 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ppt </a:t>
            </a:r>
            <a:r>
              <a:rPr lang="ko-KR" altLang="en-US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연구배경 첨부</a:t>
            </a:r>
            <a:r>
              <a:rPr lang="en-US" altLang="ko-KR" sz="1200" b="1" spc="15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  <a:p>
            <a:pPr marL="71120" indent="0">
              <a:lnSpc>
                <a:spcPct val="100000"/>
              </a:lnSpc>
              <a:buFontTx/>
              <a:buNone/>
              <a:tabLst>
                <a:tab pos="358775" algn="l"/>
              </a:tabLst>
            </a:pP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356870" marR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가격 전략과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 </a:t>
            </a:r>
            <a:r>
              <a:rPr lang="en-US" altLang="ko-KR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u="sng" spc="15" baseline="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</a:t>
            </a:r>
            <a:r>
              <a:rPr lang="ko-KR" altLang="en-US" sz="1200" u="none" spc="15" baseline="0" dirty="0">
                <a:solidFill>
                  <a:schemeClr val="tx1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6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97067" y="4904395"/>
            <a:ext cx="3246933" cy="85921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C1C2D84-BB25-448B-9AB9-A1766423DAB6}"/>
              </a:ext>
            </a:extLst>
          </p:cNvPr>
          <p:cNvSpPr txBox="1"/>
          <p:nvPr/>
        </p:nvSpPr>
        <p:spPr>
          <a:xfrm>
            <a:off x="1781629" y="1524000"/>
            <a:ext cx="7391400" cy="124393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프랜차이즈 카페의 가격 전략과 카페 입지요건 간의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10493" r="9297" b="1"/>
          <a:stretch/>
        </p:blipFill>
        <p:spPr>
          <a:xfrm>
            <a:off x="762000" y="1752600"/>
            <a:ext cx="7010400" cy="32209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685800" y="5174903"/>
            <a:ext cx="8101547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아파트 거래 금액과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98070" y="3206913"/>
            <a:ext cx="6665704" cy="222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6301711" y="5105400"/>
            <a:ext cx="2613689" cy="807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-Encoding-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 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30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07626" y="4053420"/>
            <a:ext cx="3867053" cy="1792265"/>
            <a:chOff x="3944663" y="3961443"/>
            <a:chExt cx="3867053" cy="1792265"/>
          </a:xfrm>
        </p:grpSpPr>
        <p:pic>
          <p:nvPicPr>
            <p:cNvPr id="29" name="_x185562144" descr="EMB0000022c0008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115" b="42101"/>
            <a:stretch/>
          </p:blipFill>
          <p:spPr bwMode="auto">
            <a:xfrm>
              <a:off x="3944663" y="3961443"/>
              <a:ext cx="3867053" cy="179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6553200" y="4922853"/>
              <a:ext cx="1143000" cy="438350"/>
            </a:xfrm>
            <a:prstGeom prst="roundRect">
              <a:avLst/>
            </a:prstGeom>
            <a:solidFill>
              <a:srgbClr val="FFFF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 flipV="1">
              <a:off x="3944663" y="5339919"/>
              <a:ext cx="3867053" cy="21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4000500" y="4953333"/>
              <a:ext cx="3811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4112409" y="1655381"/>
            <a:ext cx="3867053" cy="1908205"/>
            <a:chOff x="3949446" y="1503614"/>
            <a:chExt cx="3867053" cy="1908205"/>
          </a:xfrm>
        </p:grpSpPr>
        <p:pic>
          <p:nvPicPr>
            <p:cNvPr id="31" name="_x51266736" descr="EMB0000022c000a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6" b="38193"/>
            <a:stretch/>
          </p:blipFill>
          <p:spPr bwMode="auto">
            <a:xfrm>
              <a:off x="3949446" y="1503614"/>
              <a:ext cx="3867053" cy="1908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6553200" y="2445529"/>
              <a:ext cx="1143000" cy="438350"/>
            </a:xfrm>
            <a:prstGeom prst="roundRect">
              <a:avLst/>
            </a:prstGeom>
            <a:solidFill>
              <a:srgbClr val="FFFF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4000500" y="2883879"/>
              <a:ext cx="3811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31" idx="1"/>
              <a:endCxn id="31" idx="3"/>
            </p:cNvCxnSpPr>
            <p:nvPr/>
          </p:nvCxnSpPr>
          <p:spPr>
            <a:xfrm>
              <a:off x="3949446" y="2457717"/>
              <a:ext cx="38670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7092" t="23698" r="19216" b="3202"/>
          <a:stretch/>
        </p:blipFill>
        <p:spPr>
          <a:xfrm>
            <a:off x="889254" y="3925602"/>
            <a:ext cx="2670256" cy="2325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l="15527" t="22835" r="16419" b="4147"/>
          <a:stretch/>
        </p:blipFill>
        <p:spPr>
          <a:xfrm>
            <a:off x="792192" y="1527864"/>
            <a:ext cx="2904448" cy="24138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04266" y="1066800"/>
            <a:ext cx="367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&lt;Kendall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_~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_~ 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49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4953333"/>
            <a:ext cx="2719419" cy="14672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06" y="3118874"/>
            <a:ext cx="2719420" cy="1478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5" y="1295400"/>
            <a:ext cx="2719420" cy="150010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404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12567" y="5556176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3638" y="5563317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8206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6605" y="444836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5460" y="367011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89921" y="366632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8206" y="6289827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361372" y="5955505"/>
            <a:ext cx="18525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_~ - D4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_~ - G3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2533" y="376236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7357" y="387039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52864" y="5720842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782268" y="561007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4107626" y="4053420"/>
            <a:ext cx="3867053" cy="1792265"/>
            <a:chOff x="3944663" y="3961443"/>
            <a:chExt cx="3867053" cy="1792265"/>
          </a:xfrm>
        </p:grpSpPr>
        <p:pic>
          <p:nvPicPr>
            <p:cNvPr id="74" name="_x185562144" descr="EMB0000022c0008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115" b="42101"/>
            <a:stretch/>
          </p:blipFill>
          <p:spPr bwMode="auto">
            <a:xfrm>
              <a:off x="3944663" y="3961443"/>
              <a:ext cx="3867053" cy="179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모서리가 둥근 직사각형 74"/>
            <p:cNvSpPr/>
            <p:nvPr/>
          </p:nvSpPr>
          <p:spPr>
            <a:xfrm>
              <a:off x="6553200" y="4922853"/>
              <a:ext cx="1143000" cy="438350"/>
            </a:xfrm>
            <a:prstGeom prst="roundRect">
              <a:avLst/>
            </a:prstGeom>
            <a:solidFill>
              <a:srgbClr val="FFFF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 flipV="1">
              <a:off x="3944663" y="5339919"/>
              <a:ext cx="3867053" cy="21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000500" y="4953333"/>
              <a:ext cx="3811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4112409" y="1655381"/>
            <a:ext cx="3867053" cy="1908205"/>
            <a:chOff x="3949446" y="1503614"/>
            <a:chExt cx="3867053" cy="1908205"/>
          </a:xfrm>
        </p:grpSpPr>
        <p:pic>
          <p:nvPicPr>
            <p:cNvPr id="79" name="_x51266736" descr="EMB0000022c000a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6" b="38193"/>
            <a:stretch/>
          </p:blipFill>
          <p:spPr bwMode="auto">
            <a:xfrm>
              <a:off x="3949446" y="1503614"/>
              <a:ext cx="3867053" cy="1908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모서리가 둥근 직사각형 79"/>
            <p:cNvSpPr/>
            <p:nvPr/>
          </p:nvSpPr>
          <p:spPr>
            <a:xfrm>
              <a:off x="6553200" y="2445529"/>
              <a:ext cx="1143000" cy="438350"/>
            </a:xfrm>
            <a:prstGeom prst="roundRect">
              <a:avLst/>
            </a:prstGeom>
            <a:solidFill>
              <a:srgbClr val="FFFF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4000500" y="2883879"/>
              <a:ext cx="38112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79" idx="1"/>
              <a:endCxn id="79" idx="3"/>
            </p:cNvCxnSpPr>
            <p:nvPr/>
          </p:nvCxnSpPr>
          <p:spPr>
            <a:xfrm>
              <a:off x="3949446" y="2457717"/>
              <a:ext cx="38670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532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b="1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800" y="1231745"/>
            <a:ext cx="393962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카페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 수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 rot="5400000">
            <a:off x="2195128" y="2969124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266346"/>
            <a:ext cx="3798947" cy="423760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85800" y="3667154"/>
            <a:ext cx="8476606" cy="25149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비해 카페가 문화공간으로서의 역할로 확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문화공간으로서 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역할 확장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균형 </a:t>
            </a:r>
            <a:r>
              <a:rPr lang="ko-KR" altLang="en-US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발전 요소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 가능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자치구 간 </a:t>
            </a:r>
            <a:r>
              <a:rPr lang="ko-KR" altLang="en-US" spc="-65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 존재함</a:t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-&gt;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158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b="1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830984"/>
            <a:ext cx="7924800" cy="4142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반영하지 못함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ko-KR" altLang="en-US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입점 위치를 결정하는 요인을 모두 고려하지 못함 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향후 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분석 필요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( 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)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및 분석 필요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( 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)</a:t>
            </a: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356870" indent="-285750">
              <a:lnSpc>
                <a:spcPct val="10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</a:pP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유동인구에서 </a:t>
            </a:r>
            <a:r>
              <a:rPr lang="ko-KR" altLang="en-US" spc="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극단치로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높은 값을 보이는 송파구의 데이터를 제거한 후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유동인구와 카페 점포 수에 차이가 있는지 추가적인 분석이 필요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356870" indent="-285750" latinLnBrk="0"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358775" algn="l"/>
              </a:tabLst>
              <a:defRPr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의 비교를 통해 지역 간의 불균형을 분석하였으나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확장하여 현 모델이 다른 지역에서도 적용 가능한지 확인을 못하였으며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실질적인 불균형 해소방안을 제안하지 못함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037166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(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)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pic>
        <p:nvPicPr>
          <p:cNvPr id="5" name="Picture 2" descr="누가 기침소리를 내었는가?feat 궁예폐하 (with DJ winner Mixset)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835306" cy="440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57200" y="1143000"/>
            <a:ext cx="6553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면적당 거래 금액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http://rtdown.molit.go.kr/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국토교통부의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공개시스템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우리마을가게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상권분석서비스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상권배후지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추정유동인구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-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행정구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별 유동인구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https://www.data.go.kr/data/15076417/fileData.do</a:t>
            </a: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노선별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지하철역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지하철 역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http://data.seoul.go.kr/dataList/OA-15442/S/1/datasetView.do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버스정류소 위치정보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버스 정류장 정보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http://data.seoul.go.kr/dataList/OA-15067/S/1/datasetView.do</a:t>
            </a:r>
            <a:b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서울특별시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도시교통실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보행친화기획관 교통정보과에서 제공</a:t>
            </a: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91A47D-A380-4648-A7E0-DCE344B34040}"/>
              </a:ext>
            </a:extLst>
          </p:cNvPr>
          <p:cNvSpPr txBox="1"/>
          <p:nvPr/>
        </p:nvSpPr>
        <p:spPr>
          <a:xfrm>
            <a:off x="2667000" y="22860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1.1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범위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b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2.1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b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2.2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 결과</a:t>
            </a: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간 카페 점포 비교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간 카페 점포 비교</a:t>
            </a:r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카페와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sz="24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en-US" altLang="ko-KR" sz="28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  </a:t>
            </a:r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0" y="0"/>
            <a:ext cx="23622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 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&amp;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목표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endParaRPr lang="ko-KR" altLang="en-US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 입지 조건에 따른 서울시 자치구 간 상관 분석 </a:t>
            </a: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ko-KR" altLang="en-US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”</a:t>
            </a: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로 지역 특성을 볼 수 있지 않을까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지역간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96" y="3581400"/>
            <a:ext cx="6441808" cy="31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4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범위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995913"/>
              </p:ext>
            </p:extLst>
          </p:nvPr>
        </p:nvGraphicFramePr>
        <p:xfrm>
          <a:off x="457200" y="1397000"/>
          <a:ext cx="8189247" cy="4472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val="639475347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유동인구수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동별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solidFill>
            <a:schemeClr val="tx1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solidFill>
            <a:schemeClr val="tx1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Output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03F3D07-5B4E-4759-83CF-1675FE417B53}"/>
              </a:ext>
            </a:extLst>
          </p:cNvPr>
          <p:cNvSpPr/>
          <p:nvPr/>
        </p:nvSpPr>
        <p:spPr>
          <a:xfrm>
            <a:off x="545431" y="2895600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43E6F26-568B-4C3A-833E-CD36C8EAB22A}"/>
              </a:ext>
            </a:extLst>
          </p:cNvPr>
          <p:cNvSpPr/>
          <p:nvPr/>
        </p:nvSpPr>
        <p:spPr>
          <a:xfrm>
            <a:off x="6476999" y="2895600"/>
            <a:ext cx="2235319" cy="232062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E1F50-66AE-494D-8E96-C72933C42B87}"/>
              </a:ext>
            </a:extLst>
          </p:cNvPr>
          <p:cNvSpPr txBox="1"/>
          <p:nvPr/>
        </p:nvSpPr>
        <p:spPr>
          <a:xfrm>
            <a:off x="838200" y="24384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6600C-0E80-47D1-9F6E-A038901CB0D5}"/>
              </a:ext>
            </a:extLst>
          </p:cNvPr>
          <p:cNvSpPr txBox="1"/>
          <p:nvPr/>
        </p:nvSpPr>
        <p:spPr>
          <a:xfrm>
            <a:off x="838200" y="5547465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도시재생활성화 지역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G3: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83592F9-D8D0-44AD-816A-1D22777A9B10}"/>
              </a:ext>
            </a:extLst>
          </p:cNvPr>
          <p:cNvSpPr/>
          <p:nvPr/>
        </p:nvSpPr>
        <p:spPr>
          <a:xfrm>
            <a:off x="5715000" y="3886200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861332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</a:t>
                      </a:r>
                      <a:r>
                        <a:rPr lang="ko-KR" sz="1500" kern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:1,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5187" y="1420091"/>
            <a:ext cx="4425414" cy="3532909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500970" y="4276715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221050" y="1592459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676869" y="4254620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52" y="1475310"/>
            <a:ext cx="5486400" cy="42104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8048" y="3810000"/>
            <a:ext cx="4953000" cy="24384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8952" y="1544585"/>
            <a:ext cx="4953000" cy="2438400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0663" y="2763785"/>
            <a:ext cx="3289937" cy="1676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8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8148E-6 L 4.44444E-6 0.00023 C -0.00261 0.00208 -0.00504 0.0044 -0.00764 0.00625 C -0.00886 0.00695 -0.01025 0.00671 -0.01146 0.00741 C -0.01303 0.00833 -0.01441 0.01019 -0.01615 0.01134 C -0.02032 0.01389 -0.02118 0.01389 -0.02553 0.01505 C -0.02674 0.01621 -0.02796 0.01783 -0.02934 0.01875 C -0.03073 0.01968 -0.03247 0.01945 -0.03403 0.02014 C -0.03507 0.02037 -0.03594 0.02083 -0.03681 0.0213 C -0.0382 0.02199 -0.03941 0.02292 -0.04063 0.02384 C -0.04219 0.025 -0.04375 0.02662 -0.04532 0.02755 C -0.04653 0.02824 -0.04792 0.02824 -0.04914 0.02894 C -0.05174 0.03033 -0.05417 0.03241 -0.0566 0.0338 C -0.06094 0.03634 -0.06285 0.03658 -0.06702 0.03773 C -0.06858 0.03935 -0.06997 0.04144 -0.07171 0.04283 C -0.07344 0.04398 -0.07553 0.04421 -0.07743 0.04537 C -0.08664 0.05046 -0.08178 0.04838 -0.09254 0.05162 C -0.09323 0.05278 -0.09341 0.05463 -0.09445 0.05533 C -0.10643 0.06366 -0.10747 0.06389 -0.11615 0.06667 C -0.11823 0.06829 -0.12032 0.0706 -0.12275 0.07176 C -0.12448 0.07269 -0.12657 0.07246 -0.1283 0.07292 C -0.13004 0.07338 -0.1316 0.07361 -0.13316 0.07431 C -0.13473 0.075 -0.13612 0.07616 -0.13785 0.07685 C -0.14115 0.07801 -0.1448 0.07847 -0.14827 0.07917 C -0.15296 0.08056 -0.15764 0.08148 -0.16233 0.0831 C -0.16476 0.0838 -0.16737 0.08496 -0.1698 0.08565 C -0.17171 0.08611 -0.17362 0.08634 -0.17553 0.08681 C -0.17657 0.08704 -0.17743 0.08773 -0.1783 0.0882 C -0.18143 0.08912 -0.18473 0.08982 -0.18785 0.09074 L -0.22934 0.0882 L -0.23299 0.09074 L -0.2283 0.09074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9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2747</Words>
  <Application>Microsoft Office PowerPoint</Application>
  <PresentationFormat>화면 슬라이드 쇼(4:3)</PresentationFormat>
  <Paragraphs>417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Malgun Gothic</vt:lpstr>
      <vt:lpstr>Calibri</vt:lpstr>
      <vt:lpstr>배달의민족 주아</vt:lpstr>
      <vt:lpstr>Wingdings</vt:lpstr>
      <vt:lpstr>Malgun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admin</cp:lastModifiedBy>
  <cp:revision>206</cp:revision>
  <dcterms:created xsi:type="dcterms:W3CDTF">2021-07-15T02:23:28Z</dcterms:created>
  <dcterms:modified xsi:type="dcterms:W3CDTF">2021-07-17T18:49:05Z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